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49"/>
  </p:notesMasterIdLst>
  <p:handoutMasterIdLst>
    <p:handoutMasterId r:id="rId50"/>
  </p:handoutMasterIdLst>
  <p:sldIdLst>
    <p:sldId id="348" r:id="rId5"/>
    <p:sldId id="351" r:id="rId6"/>
    <p:sldId id="350" r:id="rId7"/>
    <p:sldId id="352" r:id="rId8"/>
    <p:sldId id="353" r:id="rId9"/>
    <p:sldId id="354" r:id="rId10"/>
    <p:sldId id="359" r:id="rId11"/>
    <p:sldId id="355" r:id="rId12"/>
    <p:sldId id="356" r:id="rId13"/>
    <p:sldId id="357" r:id="rId14"/>
    <p:sldId id="382" r:id="rId15"/>
    <p:sldId id="383" r:id="rId16"/>
    <p:sldId id="358" r:id="rId17"/>
    <p:sldId id="360" r:id="rId18"/>
    <p:sldId id="379" r:id="rId19"/>
    <p:sldId id="380" r:id="rId20"/>
    <p:sldId id="381" r:id="rId21"/>
    <p:sldId id="368" r:id="rId22"/>
    <p:sldId id="369" r:id="rId23"/>
    <p:sldId id="370" r:id="rId24"/>
    <p:sldId id="361" r:id="rId25"/>
    <p:sldId id="362" r:id="rId26"/>
    <p:sldId id="363" r:id="rId27"/>
    <p:sldId id="371" r:id="rId28"/>
    <p:sldId id="300" r:id="rId29"/>
    <p:sldId id="384" r:id="rId30"/>
    <p:sldId id="385" r:id="rId31"/>
    <p:sldId id="386" r:id="rId32"/>
    <p:sldId id="389" r:id="rId33"/>
    <p:sldId id="387" r:id="rId34"/>
    <p:sldId id="391" r:id="rId35"/>
    <p:sldId id="390" r:id="rId36"/>
    <p:sldId id="388" r:id="rId37"/>
    <p:sldId id="392" r:id="rId38"/>
    <p:sldId id="364" r:id="rId39"/>
    <p:sldId id="394" r:id="rId40"/>
    <p:sldId id="395" r:id="rId41"/>
    <p:sldId id="393" r:id="rId42"/>
    <p:sldId id="365" r:id="rId43"/>
    <p:sldId id="366" r:id="rId44"/>
    <p:sldId id="367" r:id="rId45"/>
    <p:sldId id="375" r:id="rId46"/>
    <p:sldId id="376" r:id="rId47"/>
    <p:sldId id="374" r:id="rId4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34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2158A-7735-4DF8-ADEB-0CAFDD7734BB}" type="datetime1">
              <a:rPr lang="pt-BR" smtClean="0"/>
              <a:t>04/06/2025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A83F606-8A8B-426E-A649-E6072AD6EE3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76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1D5713-49C8-469A-A14E-6DB9F2CD4D33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DD8812-632B-44E3-B183-D20ADC793C3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063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61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13000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E61F5-065C-482F-AF09-77F428D1E13A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D2BCF-2001-46DF-B59B-7379CFC1F63A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8" name="Título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227EE-5783-4474-AD9D-0C6134FC9EA8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4" name="Espaço Reservado para Imagem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C15B84-B4E8-4089-A9B1-A94DDB64F8DE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35658-567B-47FD-B059-777239C7F992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F9EF3-FB4D-49C4-B18F-D13F5A07ED88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6CE25-69AB-4C36-AF74-C114772A6047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2AC5C-F9B3-4CE9-8D39-3CA38409E239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299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2AAAE6-7CA4-4490-8E4D-0778DA4D1286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E7F35D37-0C1A-4D83-92CB-36F7A00A8D79}" type="datetime1">
              <a:rPr lang="pt-BR" noProof="0" smtClean="0"/>
              <a:t>04/06/2025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22" r:id="rId3"/>
    <p:sldLayoutId id="2147483708" r:id="rId4"/>
    <p:sldLayoutId id="2147483709" r:id="rId5"/>
    <p:sldLayoutId id="2147483716" r:id="rId6"/>
    <p:sldLayoutId id="2147483710" r:id="rId7"/>
    <p:sldLayoutId id="2147483724" r:id="rId8"/>
    <p:sldLayoutId id="214748371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BR" sz="11500" dirty="0">
                <a:latin typeface="Constantia" panose="02030602050306030303" pitchFamily="18" charset="0"/>
              </a:rPr>
              <a:t>FILOSOFIA</a:t>
            </a:r>
            <a:endParaRPr lang="pt-BR" dirty="0">
              <a:latin typeface="Constantia" panose="020306020503060303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t-BR" dirty="0"/>
              <a:t>Professor </a:t>
            </a:r>
            <a:r>
              <a:rPr lang="pt-BR" dirty="0" err="1"/>
              <a:t>alexandre</a:t>
            </a:r>
            <a:r>
              <a:rPr lang="pt-BR" dirty="0"/>
              <a:t> </a:t>
            </a:r>
            <a:r>
              <a:rPr lang="pt-BR" dirty="0" err="1"/>
              <a:t>luiz</a:t>
            </a:r>
            <a:r>
              <a:rPr lang="pt-BR" dirty="0"/>
              <a:t> zeni</a:t>
            </a:r>
          </a:p>
        </p:txBody>
      </p:sp>
      <p:pic>
        <p:nvPicPr>
          <p:cNvPr id="1026" name="Picture 2" descr="Filosofia GIFs | Tenor">
            <a:extLst>
              <a:ext uri="{FF2B5EF4-FFF2-40B4-BE49-F238E27FC236}">
                <a16:creationId xmlns:a16="http://schemas.microsoft.com/office/drawing/2014/main" id="{A66F251A-C18B-49D5-BB58-6B79D8690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32" y="18139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ex of /rcs/teachers/schneck_folder/images">
            <a:extLst>
              <a:ext uri="{FF2B5EF4-FFF2-40B4-BE49-F238E27FC236}">
                <a16:creationId xmlns:a16="http://schemas.microsoft.com/office/drawing/2014/main" id="{B1BAEF3B-EF76-4804-B9C3-3CDBAD3BF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23" y="0"/>
            <a:ext cx="2028602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1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0026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solidFill>
                  <a:srgbClr val="282828"/>
                </a:solidFill>
                <a:latin typeface="Algerian" panose="04020705040A02060702" pitchFamily="82" charset="0"/>
              </a:rPr>
              <a:t>Sobre</a:t>
            </a:r>
            <a:r>
              <a:rPr lang="pt-BR" sz="8000" dirty="0">
                <a:solidFill>
                  <a:srgbClr val="282828"/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rgbClr val="282828"/>
                </a:solidFill>
                <a:latin typeface="Algerian" panose="04020705040A02060702" pitchFamily="82" charset="0"/>
              </a:rPr>
              <a:t>o</a:t>
            </a:r>
            <a:r>
              <a:rPr lang="pt-BR" sz="8000" dirty="0">
                <a:solidFill>
                  <a:srgbClr val="282828"/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rgbClr val="282828"/>
                </a:solidFill>
                <a:latin typeface="Algerian" panose="04020705040A02060702" pitchFamily="82" charset="0"/>
              </a:rPr>
              <a:t>tempo</a:t>
            </a:r>
          </a:p>
        </p:txBody>
      </p:sp>
      <p:pic>
        <p:nvPicPr>
          <p:cNvPr id="1026" name="Picture 2" descr="Tema filosófico: O TEMPO. “Se não me perguntam o que é o tempo, eu sei o  que é o tempo, mas se me perguntam o que é o tempo, eu não sei">
            <a:extLst>
              <a:ext uri="{FF2B5EF4-FFF2-40B4-BE49-F238E27FC236}">
                <a16:creationId xmlns:a16="http://schemas.microsoft.com/office/drawing/2014/main" id="{90C78824-0748-416E-B819-1C9977C7C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7" y="1530883"/>
            <a:ext cx="6824870" cy="51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6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4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0120A6F-1B28-4B3A-88FA-FF399609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446337"/>
            <a:ext cx="11516139" cy="512674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Teoria da Iluminação:</a:t>
            </a:r>
            <a:endParaRPr lang="pt-BR" sz="28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Adaptação da teoria da Reminiscência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(Platão)</a:t>
            </a:r>
            <a:r>
              <a:rPr lang="pt-BR" sz="24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Verdades eternas...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Em nós;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Infundidas por Deus na criação;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Interiorização...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Oração </a:t>
            </a:r>
            <a:r>
              <a:rPr lang="pt-BR" sz="2400" dirty="0">
                <a:solidFill>
                  <a:srgbClr val="FF0000"/>
                </a:solidFill>
              </a:rPr>
              <a:t>–</a:t>
            </a:r>
            <a:r>
              <a:rPr lang="pt-BR" sz="2400" dirty="0"/>
              <a:t> Confissão...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Irradiação divina no intelecto humano;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07FCCFD-A3F4-4D52-9721-0E4A1BB6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3" y="77263"/>
            <a:ext cx="11516139" cy="11816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5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Epistemologia</a:t>
            </a:r>
            <a:r>
              <a:rPr lang="pt-B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agostiniana</a:t>
            </a:r>
          </a:p>
        </p:txBody>
      </p:sp>
      <p:pic>
        <p:nvPicPr>
          <p:cNvPr id="7170" name="Picture 2" descr="Teoria da Iluminação natural em Santo Agostinho - Brasil Escola">
            <a:extLst>
              <a:ext uri="{FF2B5EF4-FFF2-40B4-BE49-F238E27FC236}">
                <a16:creationId xmlns:a16="http://schemas.microsoft.com/office/drawing/2014/main" id="{1CFD2122-2DE5-4B3A-903C-EBFB3CD5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07" y="2027582"/>
            <a:ext cx="3456830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9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2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6E58012-3F4E-4F8E-A84C-FDF145C0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311965"/>
            <a:ext cx="11728174" cy="528761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b="1" dirty="0"/>
              <a:t>História da humanidade: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Reino de Deus </a:t>
            </a:r>
            <a:r>
              <a:rPr lang="pt-BR" sz="2400" dirty="0">
                <a:solidFill>
                  <a:srgbClr val="00B0F0"/>
                </a:solidFill>
              </a:rPr>
              <a:t>(Bem) </a:t>
            </a:r>
            <a:r>
              <a:rPr lang="pt-BR" sz="2400" b="1" dirty="0">
                <a:solidFill>
                  <a:srgbClr val="FF0000"/>
                </a:solidFill>
              </a:rPr>
              <a:t>x</a:t>
            </a:r>
            <a:r>
              <a:rPr lang="pt-BR" sz="2400" dirty="0"/>
              <a:t> Reino do mundo </a:t>
            </a:r>
            <a:r>
              <a:rPr lang="pt-BR" sz="2400" dirty="0">
                <a:solidFill>
                  <a:schemeClr val="accent5"/>
                </a:solidFill>
              </a:rPr>
              <a:t>(Mal)</a:t>
            </a:r>
            <a:r>
              <a:rPr lang="pt-BR" sz="2400" dirty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Do início dos tempos ao juízo final;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Bons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Vida eterna;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Maus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Castigo eterno;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 </a:t>
            </a:r>
            <a:r>
              <a:rPr lang="pt-BR" sz="2800" b="1" dirty="0">
                <a:sym typeface="Wingdings" panose="05000000000000000000" pitchFamily="2" charset="2"/>
              </a:rPr>
              <a:t>A correta ordenação do amor: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Grau ínfimo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Elementos materiais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(sobrevivência)</a:t>
            </a:r>
            <a:r>
              <a:rPr lang="pt-BR" sz="24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Grau médio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Outros seres humanos;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Grau máximo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Amar a Deus;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 </a:t>
            </a:r>
            <a:r>
              <a:rPr lang="pt-BR" sz="2800" b="1" dirty="0">
                <a:sym typeface="Wingdings" panose="05000000000000000000" pitchFamily="2" charset="2"/>
              </a:rPr>
              <a:t>Fundamento da sociedade perfeita: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O AMOR.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06FF52-21A4-4CFE-A73C-016DFEAD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6774"/>
            <a:ext cx="10058400" cy="10359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u="sng" dirty="0">
                <a:latin typeface="Algerian" panose="04020705040A02060702" pitchFamily="82" charset="0"/>
              </a:rPr>
              <a:t>POLÍTICA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latin typeface="Algerian" panose="04020705040A02060702" pitchFamily="82" charset="0"/>
              </a:rPr>
              <a:t>AGOSTINIANA</a:t>
            </a:r>
          </a:p>
        </p:txBody>
      </p:sp>
    </p:spTree>
    <p:extLst>
      <p:ext uri="{BB962C8B-B14F-4D97-AF65-F5344CB8AC3E}">
        <p14:creationId xmlns:p14="http://schemas.microsoft.com/office/powerpoint/2010/main" val="232194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D3D3B6-693B-441A-96B6-D437429C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lgerian" panose="04020705040A02060702" pitchFamily="82" charset="0"/>
              </a:rPr>
              <a:t>Cidade de deus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EF3F8A-862A-4BB7-9294-C2A651255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353529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400" dirty="0"/>
              <a:t>Representada pela igreja;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Voltados para fins divinos;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Amor e glória de Deus;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Desejo de paz eterna;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Desprezo de si;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Bens terrenos com moderação;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63A6C4E-0BFB-4634-AF51-698727422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lgerian" panose="04020705040A02060702" pitchFamily="82" charset="0"/>
              </a:rPr>
              <a:t>Cidade dos homens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C61D37D-906C-45DE-9A29-ACBCB92B2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3535291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400" dirty="0"/>
              <a:t>Reinados terrenos;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Voltados para fins terrenos;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Amor de si;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Desprezo de Deus;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Paz terrena;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Apegados a bens terrenos;</a:t>
            </a: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9AC485B-EEB2-499A-AC1C-555F73D4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3521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latin typeface="Algerian" panose="04020705040A02060702" pitchFamily="82" charset="0"/>
              </a:rPr>
              <a:t>SIMULTANEAMENTE</a:t>
            </a:r>
          </a:p>
        </p:txBody>
      </p:sp>
    </p:spTree>
    <p:extLst>
      <p:ext uri="{BB962C8B-B14F-4D97-AF65-F5344CB8AC3E}">
        <p14:creationId xmlns:p14="http://schemas.microsoft.com/office/powerpoint/2010/main" val="395653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6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B789880-00A1-4A01-A3F6-2087ADD2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 descr="Observação, Royaltyfree, Blog png transparente grátis">
            <a:extLst>
              <a:ext uri="{FF2B5EF4-FFF2-40B4-BE49-F238E27FC236}">
                <a16:creationId xmlns:a16="http://schemas.microsoft.com/office/drawing/2014/main" id="{85DFF39D-6433-4EF5-8F20-04C6BF3D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9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Avicena e Averróis - Aristóteles no Islã - YouTube">
            <a:extLst>
              <a:ext uri="{FF2B5EF4-FFF2-40B4-BE49-F238E27FC236}">
                <a16:creationId xmlns:a16="http://schemas.microsoft.com/office/drawing/2014/main" id="{FD917BD0-8464-43D5-9803-502FA26C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" y="241023"/>
            <a:ext cx="8501270" cy="63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asa do saber">
            <a:extLst>
              <a:ext uri="{FF2B5EF4-FFF2-40B4-BE49-F238E27FC236}">
                <a16:creationId xmlns:a16="http://schemas.microsoft.com/office/drawing/2014/main" id="{FD4D60BE-0788-4BC4-962F-4D5841C4B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14" y="964648"/>
            <a:ext cx="3450092" cy="4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07C17AA-FD4B-43A3-AD02-108B1F58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B6F3966-578F-47FD-84E1-6E42ABE7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Filosofia Cristã: Interioridade e Dever :: Sabedoria Política">
            <a:extLst>
              <a:ext uri="{FF2B5EF4-FFF2-40B4-BE49-F238E27FC236}">
                <a16:creationId xmlns:a16="http://schemas.microsoft.com/office/drawing/2014/main" id="{7200EAD5-CF22-48BB-8B4E-BAF74322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EDB620-B655-41C8-88EE-6EA9D641AEFD}"/>
              </a:ext>
            </a:extLst>
          </p:cNvPr>
          <p:cNvSpPr/>
          <p:nvPr/>
        </p:nvSpPr>
        <p:spPr>
          <a:xfrm>
            <a:off x="1921565" y="5451022"/>
            <a:ext cx="8282609" cy="124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u="sng" dirty="0">
                <a:solidFill>
                  <a:schemeClr val="tx1"/>
                </a:solidFill>
                <a:latin typeface="Algerian" panose="04020705040A02060702" pitchFamily="82" charset="0"/>
              </a:rPr>
              <a:t>FILOSOFIA</a:t>
            </a:r>
            <a:r>
              <a:rPr lang="pt-BR" sz="60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tx1"/>
                </a:solidFill>
                <a:latin typeface="Algerian" panose="04020705040A02060702" pitchFamily="82" charset="0"/>
              </a:rPr>
              <a:t>MEDIEVAL</a:t>
            </a:r>
          </a:p>
        </p:txBody>
      </p:sp>
    </p:spTree>
    <p:extLst>
      <p:ext uri="{BB962C8B-B14F-4D97-AF65-F5344CB8AC3E}">
        <p14:creationId xmlns:p14="http://schemas.microsoft.com/office/powerpoint/2010/main" val="412608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7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FDF107F-7D13-4757-83EF-C119574A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4" y="421817"/>
            <a:ext cx="5751389" cy="136907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SÃO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Tomás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aquino</a:t>
            </a:r>
            <a:endParaRPr lang="pt-BR" u="sng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A15E174-3EF1-4538-AB1D-78066EB32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392" y="2322728"/>
            <a:ext cx="5751389" cy="403222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Origem: </a:t>
            </a:r>
            <a:r>
              <a:rPr lang="pt-BR" sz="2400" dirty="0" err="1">
                <a:solidFill>
                  <a:schemeClr val="tx1"/>
                </a:solidFill>
              </a:rPr>
              <a:t>Itáliana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Nascimento: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1221.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Falecimento: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1274.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Escola filosófica: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Escolástica.</a:t>
            </a:r>
          </a:p>
          <a:p>
            <a:endParaRPr lang="pt-BR" dirty="0"/>
          </a:p>
        </p:txBody>
      </p:sp>
      <p:pic>
        <p:nvPicPr>
          <p:cNvPr id="9218" name="Picture 2" descr="São Tomás de Aquino | Educa Mais Brasil">
            <a:extLst>
              <a:ext uri="{FF2B5EF4-FFF2-40B4-BE49-F238E27FC236}">
                <a16:creationId xmlns:a16="http://schemas.microsoft.com/office/drawing/2014/main" id="{5A65AC74-81B8-4202-8889-B64925C52AB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r="2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ma teológica - Vol. I: Volume I - I Parte - Questões 1 - 43 |  Amazon.com.br">
            <a:extLst>
              <a:ext uri="{FF2B5EF4-FFF2-40B4-BE49-F238E27FC236}">
                <a16:creationId xmlns:a16="http://schemas.microsoft.com/office/drawing/2014/main" id="{D2569D75-3F16-4CF0-89BA-57EEEDE2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0" y="2561533"/>
            <a:ext cx="2602603" cy="355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9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797563-CAAF-4498-B52D-F9367CEF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1"/>
            <a:ext cx="10840278" cy="425284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Renascimento comercial e urbano </a:t>
            </a:r>
            <a:r>
              <a:rPr lang="pt-BR" sz="2800" dirty="0">
                <a:solidFill>
                  <a:srgbClr val="FF0000"/>
                </a:solidFill>
              </a:rPr>
              <a:t>(Baixa idade média)</a:t>
            </a:r>
            <a:r>
              <a:rPr lang="pt-BR" sz="28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Momento de críticas ao clero;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Universidades espalhadas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Maior acesso;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Fé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&gt;</a:t>
            </a:r>
            <a:r>
              <a:rPr lang="pt-BR" sz="2800" dirty="0">
                <a:sym typeface="Wingdings" panose="05000000000000000000" pitchFamily="2" charset="2"/>
              </a:rPr>
              <a:t> Razão;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C80860-66EF-4C3C-AB60-37A446B2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3278"/>
            <a:ext cx="10840277" cy="13690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latin typeface="Algerian" panose="04020705040A02060702" pitchFamily="82" charset="0"/>
              </a:rPr>
              <a:t>Contexto</a:t>
            </a:r>
            <a:r>
              <a:rPr lang="pt-BR" sz="8000" dirty="0">
                <a:latin typeface="Algerian" panose="04020705040A02060702" pitchFamily="82" charset="0"/>
              </a:rPr>
              <a:t> </a:t>
            </a:r>
            <a:r>
              <a:rPr lang="pt-BR" sz="8000" u="sng" dirty="0">
                <a:latin typeface="Algerian" panose="04020705040A02060702" pitchFamily="82" charset="0"/>
              </a:rPr>
              <a:t>histórico</a:t>
            </a:r>
          </a:p>
        </p:txBody>
      </p:sp>
      <p:pic>
        <p:nvPicPr>
          <p:cNvPr id="11266" name="Picture 2" descr="Santo Tomás de Aquino | Un Quimera">
            <a:extLst>
              <a:ext uri="{FF2B5EF4-FFF2-40B4-BE49-F238E27FC236}">
                <a16:creationId xmlns:a16="http://schemas.microsoft.com/office/drawing/2014/main" id="{DD361D77-A223-48FD-BACF-09214208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45" y="3503543"/>
            <a:ext cx="2495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1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60D5916-8806-4A6F-8CF3-4839E83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96530"/>
            <a:ext cx="11741426" cy="13690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>
                <a:solidFill>
                  <a:schemeClr val="tx1"/>
                </a:solidFill>
                <a:latin typeface="Algerian" panose="04020705040A02060702" pitchFamily="82" charset="0"/>
              </a:rPr>
              <a:t>São </a:t>
            </a:r>
            <a:r>
              <a:rPr lang="pt-BR" sz="5400" dirty="0" err="1">
                <a:solidFill>
                  <a:schemeClr val="tx1"/>
                </a:solidFill>
                <a:latin typeface="Algerian" panose="04020705040A02060702" pitchFamily="82" charset="0"/>
              </a:rPr>
              <a:t>tomás</a:t>
            </a:r>
            <a:r>
              <a:rPr lang="pt-BR" sz="5400" dirty="0">
                <a:solidFill>
                  <a:schemeClr val="tx1"/>
                </a:solidFill>
                <a:latin typeface="Algerian" panose="04020705040A02060702" pitchFamily="82" charset="0"/>
              </a:rPr>
              <a:t> de </a:t>
            </a:r>
            <a:r>
              <a:rPr lang="pt-BR" sz="5400" dirty="0" err="1">
                <a:solidFill>
                  <a:schemeClr val="tx1"/>
                </a:solidFill>
                <a:latin typeface="Algerian" panose="04020705040A02060702" pitchFamily="82" charset="0"/>
              </a:rPr>
              <a:t>aquino</a:t>
            </a:r>
            <a:r>
              <a:rPr lang="pt-BR" sz="5400" dirty="0">
                <a:solidFill>
                  <a:schemeClr val="tx1"/>
                </a:solidFill>
                <a:latin typeface="Algerian" panose="04020705040A02060702" pitchFamily="82" charset="0"/>
              </a:rPr>
              <a:t> e Aristóteles</a:t>
            </a:r>
          </a:p>
        </p:txBody>
      </p:sp>
      <p:pic>
        <p:nvPicPr>
          <p:cNvPr id="12290" name="Picture 2" descr="Professor William: Biografia: Aristóteles - o sábio de Estagira.">
            <a:extLst>
              <a:ext uri="{FF2B5EF4-FFF2-40B4-BE49-F238E27FC236}">
                <a16:creationId xmlns:a16="http://schemas.microsoft.com/office/drawing/2014/main" id="{421FF2BB-C964-46D3-AAF3-99BF740A6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8" y="2611463"/>
            <a:ext cx="3811971" cy="42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ração de São Tomás de Aquino para um ótimo dia. - Laércio Silva">
            <a:extLst>
              <a:ext uri="{FF2B5EF4-FFF2-40B4-BE49-F238E27FC236}">
                <a16:creationId xmlns:a16="http://schemas.microsoft.com/office/drawing/2014/main" id="{ED75E370-C00C-43C7-A580-4ED664BC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0" y="1891286"/>
            <a:ext cx="5413719" cy="49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8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CE95E39-15A0-4A0F-A67C-CDE0282B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41F1E8D-1BF6-48FF-A1CB-C2A89B48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Aula 5 - Teorias políticas da Idade Média - ppt carregar">
            <a:extLst>
              <a:ext uri="{FF2B5EF4-FFF2-40B4-BE49-F238E27FC236}">
                <a16:creationId xmlns:a16="http://schemas.microsoft.com/office/drawing/2014/main" id="{A602F96F-ED12-4AC2-8859-858F2452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4"/>
            <a:ext cx="12192000" cy="68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66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s-cinco-vias-provas-da-existncia-de-deus-santo-toms-de-aquino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696" y="1905000"/>
            <a:ext cx="5480673" cy="4114800"/>
          </a:xfrm>
        </p:spPr>
      </p:pic>
      <p:pic>
        <p:nvPicPr>
          <p:cNvPr id="5" name="Imagem 4" descr="as-cinco-vias-provas-da-existncia-de-deus-santo-toms-de-aquino-2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66" y="1571613"/>
            <a:ext cx="6076950" cy="4562475"/>
          </a:xfrm>
          <a:prstGeom prst="rect">
            <a:avLst/>
          </a:prstGeom>
        </p:spPr>
      </p:pic>
      <p:pic>
        <p:nvPicPr>
          <p:cNvPr id="6" name="Imagem 5" descr="as-cinco-vias-provas-da-existncia-de-deus-santo-toms-de-aquino-3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14" y="1142984"/>
            <a:ext cx="6643734" cy="5072098"/>
          </a:xfrm>
          <a:prstGeom prst="rect">
            <a:avLst/>
          </a:prstGeom>
        </p:spPr>
      </p:pic>
      <p:pic>
        <p:nvPicPr>
          <p:cNvPr id="7" name="Imagem 6" descr="as-cinco-vias-provas-da-existncia-de-deus-santo-toms-de-aquino-4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00" y="785794"/>
            <a:ext cx="7215238" cy="5715040"/>
          </a:xfrm>
          <a:prstGeom prst="rect">
            <a:avLst/>
          </a:prstGeom>
        </p:spPr>
      </p:pic>
      <p:pic>
        <p:nvPicPr>
          <p:cNvPr id="8" name="Imagem 7" descr="as-cinco-vias-provas-da-existncia-de-deus-santo-toms-de-aquino-5-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555D0BE-058F-4015-A245-322F10D1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7735"/>
            <a:ext cx="11582400" cy="5166496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dirty="0"/>
              <a:t>Aproxima Filosofia e Teologia;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</a:t>
            </a:r>
            <a:r>
              <a:rPr lang="pt-BR" sz="2800" b="1" dirty="0"/>
              <a:t>O pecado e a finitude: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Empecilho para nossas realizações;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Somos inquietos e descontentes;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Estado de insatisfação constante;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</a:t>
            </a:r>
            <a:r>
              <a:rPr lang="pt-BR" sz="2800" b="1" dirty="0"/>
              <a:t>Superação: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Beatitude </a:t>
            </a:r>
            <a:r>
              <a:rPr lang="pt-BR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Felicidade tranquila </a:t>
            </a:r>
            <a:r>
              <a:rPr lang="pt-BR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Fruto da contemplação de Deus;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Viver na iluminação divina;</a:t>
            </a: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8D14649-FAE9-452A-A0E4-7C14C597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61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rgbClr val="FF3300"/>
                </a:solidFill>
                <a:latin typeface="Algerian" panose="04020705040A02060702" pitchFamily="82" charset="0"/>
              </a:rPr>
              <a:t>Ética</a:t>
            </a:r>
            <a:r>
              <a:rPr lang="pt-BR" sz="72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rgbClr val="FF3300"/>
                </a:solidFill>
                <a:latin typeface="Algerian" panose="04020705040A02060702" pitchFamily="82" charset="0"/>
              </a:rPr>
              <a:t>em</a:t>
            </a:r>
            <a:r>
              <a:rPr lang="pt-BR" sz="72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 err="1">
                <a:solidFill>
                  <a:srgbClr val="FF3300"/>
                </a:solidFill>
                <a:latin typeface="Algerian" panose="04020705040A02060702" pitchFamily="82" charset="0"/>
              </a:rPr>
              <a:t>aquino</a:t>
            </a:r>
            <a:endParaRPr lang="pt-BR" sz="7200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4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7BF5924-2D26-A9FC-8C5C-4F03527F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B0EBF68-4C78-4BAE-34B7-A65E91CF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Filosofia Medieval: a querela dos universais - Filosofia - 2ªEM">
            <a:extLst>
              <a:ext uri="{FF2B5EF4-FFF2-40B4-BE49-F238E27FC236}">
                <a16:creationId xmlns:a16="http://schemas.microsoft.com/office/drawing/2014/main" id="{EA6BF4A7-4AD8-EFB7-1C41-6D58C7A9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590D7E1-AF37-52B2-BB00-D5D9D3B1B9C1}"/>
              </a:ext>
            </a:extLst>
          </p:cNvPr>
          <p:cNvSpPr/>
          <p:nvPr/>
        </p:nvSpPr>
        <p:spPr>
          <a:xfrm>
            <a:off x="7543798" y="5645054"/>
            <a:ext cx="4648201" cy="12129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Algerian" panose="04020705040A02060702" pitchFamily="82" charset="0"/>
              </a:rPr>
              <a:t>Particulares e Universais</a:t>
            </a:r>
          </a:p>
        </p:txBody>
      </p:sp>
    </p:spTree>
    <p:extLst>
      <p:ext uri="{BB962C8B-B14F-4D97-AF65-F5344CB8AC3E}">
        <p14:creationId xmlns:p14="http://schemas.microsoft.com/office/powerpoint/2010/main" val="202067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6E30F60-8306-761A-DE58-8375BB60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3C1224-3B94-3EAF-B1AD-3F600DC8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IFERENÇAS ENTRE PLATÃO E ARISTÓTELES.">
            <a:extLst>
              <a:ext uri="{FF2B5EF4-FFF2-40B4-BE49-F238E27FC236}">
                <a16:creationId xmlns:a16="http://schemas.microsoft.com/office/drawing/2014/main" id="{8FA0F5E9-FBA7-B9FC-D185-590818E8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8415E90B-A917-8FFF-A508-9844D4BDF3E8}"/>
              </a:ext>
            </a:extLst>
          </p:cNvPr>
          <p:cNvSpPr/>
          <p:nvPr/>
        </p:nvSpPr>
        <p:spPr>
          <a:xfrm>
            <a:off x="861507" y="809256"/>
            <a:ext cx="2809540" cy="98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Idealismo</a:t>
            </a:r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6FAB2006-3B86-0D1C-67AE-01EA5FA635B5}"/>
              </a:ext>
            </a:extLst>
          </p:cNvPr>
          <p:cNvSpPr/>
          <p:nvPr/>
        </p:nvSpPr>
        <p:spPr>
          <a:xfrm>
            <a:off x="9386047" y="4874010"/>
            <a:ext cx="2524820" cy="9950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Realismo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603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 Impacto de Boécio na Filosofia Medieval - YouTube">
            <a:extLst>
              <a:ext uri="{FF2B5EF4-FFF2-40B4-BE49-F238E27FC236}">
                <a16:creationId xmlns:a16="http://schemas.microsoft.com/office/drawing/2014/main" id="{52499AF9-10AC-A3CC-6B13-B45A9347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1" y="1186703"/>
            <a:ext cx="5979458" cy="44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0DCA7CE3-458F-7C25-05EB-56106359AC37}"/>
              </a:ext>
            </a:extLst>
          </p:cNvPr>
          <p:cNvSpPr/>
          <p:nvPr/>
        </p:nvSpPr>
        <p:spPr>
          <a:xfrm>
            <a:off x="242047" y="2796988"/>
            <a:ext cx="2380129" cy="1371600"/>
          </a:xfrm>
          <a:prstGeom prst="wedgeRoundRectCallout">
            <a:avLst>
              <a:gd name="adj1" fmla="val 65608"/>
              <a:gd name="adj2" fmla="val -247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São realidade que possuem existência de fato?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F937672E-0FAE-C634-745A-DC81DB9A9291}"/>
              </a:ext>
            </a:extLst>
          </p:cNvPr>
          <p:cNvSpPr/>
          <p:nvPr/>
        </p:nvSpPr>
        <p:spPr>
          <a:xfrm>
            <a:off x="9538447" y="2796988"/>
            <a:ext cx="2380129" cy="1371600"/>
          </a:xfrm>
          <a:prstGeom prst="wedgeRoundRectCallout">
            <a:avLst>
              <a:gd name="adj1" fmla="val -62641"/>
              <a:gd name="adj2" fmla="val -247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São apenas abstrações construídas pela mente humana?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BCADB551-960A-F027-F002-CF5D5C6E127D}"/>
              </a:ext>
            </a:extLst>
          </p:cNvPr>
          <p:cNvSpPr/>
          <p:nvPr/>
        </p:nvSpPr>
        <p:spPr>
          <a:xfrm>
            <a:off x="4961965" y="537882"/>
            <a:ext cx="2245659" cy="954742"/>
          </a:xfrm>
          <a:prstGeom prst="wedgeRoundRectCallout">
            <a:avLst>
              <a:gd name="adj1" fmla="val -7659"/>
              <a:gd name="adj2" fmla="val 6531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Os universais...</a:t>
            </a:r>
          </a:p>
        </p:txBody>
      </p:sp>
      <p:pic>
        <p:nvPicPr>
          <p:cNvPr id="3076" name="Picture 4" descr="PLATÃO | Guia do Estudante">
            <a:extLst>
              <a:ext uri="{FF2B5EF4-FFF2-40B4-BE49-F238E27FC236}">
                <a16:creationId xmlns:a16="http://schemas.microsoft.com/office/drawing/2014/main" id="{A711E640-6371-9CE8-A775-1F8302E3B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58" y="4656044"/>
            <a:ext cx="2030506" cy="20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ÓCRATES | Guia do Estudante">
            <a:extLst>
              <a:ext uri="{FF2B5EF4-FFF2-40B4-BE49-F238E27FC236}">
                <a16:creationId xmlns:a16="http://schemas.microsoft.com/office/drawing/2014/main" id="{08543099-62C2-8F1F-3FE4-26CEBC1E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7" y="4543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6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3A548D0-CA14-474C-9D71-06B993D9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404730"/>
            <a:ext cx="11542643" cy="520810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Decadência do Império romano;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Invasões bárbaras;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Fragmentação política;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Edito de Milão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(313 </a:t>
            </a:r>
            <a:r>
              <a:rPr lang="pt-B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pt-BR" sz="2800" b="1" dirty="0">
                <a:solidFill>
                  <a:srgbClr val="FF0000"/>
                </a:solidFill>
              </a:rPr>
              <a:t>–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Constantino.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Liberdade de culto aos cristãos;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Edito de Tessalônica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(380 </a:t>
            </a:r>
            <a:r>
              <a:rPr lang="pt-B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pt-BR" sz="2800" b="1" dirty="0">
                <a:solidFill>
                  <a:srgbClr val="FF0000"/>
                </a:solidFill>
              </a:rPr>
              <a:t>–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Teodósio.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Cristianismo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Religião oficial;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Instituição: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Igreja Católica Apostólica Romana;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Estado </a:t>
            </a:r>
            <a:r>
              <a:rPr lang="pt-BR" sz="2400" dirty="0">
                <a:solidFill>
                  <a:srgbClr val="FF0000"/>
                </a:solidFill>
              </a:rPr>
              <a:t>+</a:t>
            </a:r>
            <a:r>
              <a:rPr lang="pt-BR" sz="2400" dirty="0"/>
              <a:t> Igreja;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Poder espiritual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(Indivíduo) </a:t>
            </a:r>
            <a:r>
              <a:rPr lang="pt-BR" sz="2400" dirty="0"/>
              <a:t>e Político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(Social)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002060"/>
                </a:solidFill>
                <a:sym typeface="Wingdings" panose="05000000000000000000" pitchFamily="2" charset="2"/>
              </a:rPr>
              <a:t>Organização Feudal</a:t>
            </a:r>
            <a:r>
              <a:rPr lang="pt-BR" sz="2400" dirty="0">
                <a:sym typeface="Wingdings" panose="05000000000000000000" pitchFamily="2" charset="2"/>
              </a:rPr>
              <a:t>;</a:t>
            </a:r>
            <a:endParaRPr lang="pt-BR" sz="2400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4958BC5-4307-4235-B3E8-C77C31D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756"/>
            <a:ext cx="11542643" cy="11816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Contexto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317940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D749F7-EEC9-9707-4DDC-301F2A36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ilhouette: Santo Agostinho">
            <a:extLst>
              <a:ext uri="{FF2B5EF4-FFF2-40B4-BE49-F238E27FC236}">
                <a16:creationId xmlns:a16="http://schemas.microsoft.com/office/drawing/2014/main" id="{29A51F9E-A849-3BEB-117B-D8719900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" y="1114144"/>
            <a:ext cx="2935661" cy="40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7B90019-52B7-60FA-DC1A-13BCB96F0109}"/>
              </a:ext>
            </a:extLst>
          </p:cNvPr>
          <p:cNvSpPr/>
          <p:nvPr/>
        </p:nvSpPr>
        <p:spPr>
          <a:xfrm>
            <a:off x="130268" y="5156442"/>
            <a:ext cx="2801192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Santo Agostinho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0855CA-3E37-FAAD-8C21-149FE921C662}"/>
              </a:ext>
            </a:extLst>
          </p:cNvPr>
          <p:cNvSpPr/>
          <p:nvPr/>
        </p:nvSpPr>
        <p:spPr>
          <a:xfrm>
            <a:off x="130268" y="315500"/>
            <a:ext cx="2801192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Realismo</a:t>
            </a:r>
            <a:r>
              <a:rPr lang="pt-BR" dirty="0">
                <a:solidFill>
                  <a:schemeClr val="tx1"/>
                </a:solidFill>
              </a:rPr>
              <a:t> (Extremo)</a:t>
            </a:r>
          </a:p>
        </p:txBody>
      </p:sp>
      <p:pic>
        <p:nvPicPr>
          <p:cNvPr id="2064" name="Picture 16" descr="São Tomé De Aquino Médico Teólogo Cor PNG , Piedosos, Thomas, Médico PNG  Imagem para download gratuito">
            <a:extLst>
              <a:ext uri="{FF2B5EF4-FFF2-40B4-BE49-F238E27FC236}">
                <a16:creationId xmlns:a16="http://schemas.microsoft.com/office/drawing/2014/main" id="{EB16AB81-1B77-8390-3F9A-55C2220E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5" y="2859742"/>
            <a:ext cx="3204882" cy="32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0E007F6-C54E-B51F-B215-51FB53086E92}"/>
              </a:ext>
            </a:extLst>
          </p:cNvPr>
          <p:cNvSpPr/>
          <p:nvPr/>
        </p:nvSpPr>
        <p:spPr>
          <a:xfrm>
            <a:off x="3281223" y="6124630"/>
            <a:ext cx="2801192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São Tomás de Aquino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233D01-8831-C2CD-D518-8F7EBF7217CE}"/>
              </a:ext>
            </a:extLst>
          </p:cNvPr>
          <p:cNvSpPr/>
          <p:nvPr/>
        </p:nvSpPr>
        <p:spPr>
          <a:xfrm>
            <a:off x="3281223" y="2178197"/>
            <a:ext cx="2801192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Realismo</a:t>
            </a:r>
            <a:r>
              <a:rPr lang="pt-BR" dirty="0">
                <a:solidFill>
                  <a:schemeClr val="tx1"/>
                </a:solidFill>
              </a:rPr>
              <a:t> (Moderado)</a:t>
            </a:r>
          </a:p>
        </p:txBody>
      </p:sp>
      <p:pic>
        <p:nvPicPr>
          <p:cNvPr id="2066" name="Picture 18" descr="A Navalha de Ockham - Guilherme de Ockham">
            <a:extLst>
              <a:ext uri="{FF2B5EF4-FFF2-40B4-BE49-F238E27FC236}">
                <a16:creationId xmlns:a16="http://schemas.microsoft.com/office/drawing/2014/main" id="{BEEE7BD5-EC73-B4F9-ADD4-8FA6D453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73" y="1008529"/>
            <a:ext cx="2588259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48C1A47-59B6-CA61-E349-078055929E62}"/>
              </a:ext>
            </a:extLst>
          </p:cNvPr>
          <p:cNvSpPr/>
          <p:nvPr/>
        </p:nvSpPr>
        <p:spPr>
          <a:xfrm>
            <a:off x="6459073" y="185512"/>
            <a:ext cx="2588259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Nominalismo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072F20C-A99D-BD4A-242B-FA8EDD09D107}"/>
              </a:ext>
            </a:extLst>
          </p:cNvPr>
          <p:cNvSpPr/>
          <p:nvPr/>
        </p:nvSpPr>
        <p:spPr>
          <a:xfrm>
            <a:off x="6459072" y="4796116"/>
            <a:ext cx="2588259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Guilherme de </a:t>
            </a:r>
            <a:r>
              <a:rPr lang="pt-BR" dirty="0" err="1"/>
              <a:t>Ockham</a:t>
            </a:r>
            <a:endParaRPr lang="pt-BR" dirty="0"/>
          </a:p>
        </p:txBody>
      </p:sp>
      <p:pic>
        <p:nvPicPr>
          <p:cNvPr id="2068" name="Picture 20" descr="Filosofía Apuntes: Pedro Abelardo - Vida y obra (1079 - 1142).">
            <a:extLst>
              <a:ext uri="{FF2B5EF4-FFF2-40B4-BE49-F238E27FC236}">
                <a16:creationId xmlns:a16="http://schemas.microsoft.com/office/drawing/2014/main" id="{2DA25707-164C-096A-28AC-27285722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89" y="2178197"/>
            <a:ext cx="2569977" cy="38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FA869C0-C363-3FE3-8FFD-E560E2A632B5}"/>
              </a:ext>
            </a:extLst>
          </p:cNvPr>
          <p:cNvSpPr/>
          <p:nvPr/>
        </p:nvSpPr>
        <p:spPr>
          <a:xfrm>
            <a:off x="9423989" y="1359888"/>
            <a:ext cx="2569977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Conceitualismo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2070A95-EC96-3918-1B96-71F8D6C15E18}"/>
              </a:ext>
            </a:extLst>
          </p:cNvPr>
          <p:cNvSpPr/>
          <p:nvPr/>
        </p:nvSpPr>
        <p:spPr>
          <a:xfrm>
            <a:off x="9423989" y="6124629"/>
            <a:ext cx="2569977" cy="69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Pedro Abelardo</a:t>
            </a:r>
          </a:p>
        </p:txBody>
      </p:sp>
    </p:spTree>
    <p:extLst>
      <p:ext uri="{BB962C8B-B14F-4D97-AF65-F5344CB8AC3E}">
        <p14:creationId xmlns:p14="http://schemas.microsoft.com/office/powerpoint/2010/main" val="2073392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E50318-373E-A568-6B61-E6B6A2FA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3FCEAC-F09C-4169-95B6-F6246E8EB0B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Realismo</a:t>
            </a:r>
            <a:r>
              <a:rPr lang="pt-BR" sz="4400" dirty="0">
                <a:solidFill>
                  <a:schemeClr val="tx1"/>
                </a:solidFill>
              </a:rPr>
              <a:t> (Extremo)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84249157-E8C7-3DCE-2AD9-A5A4573A5C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374" r="5374"/>
          <a:stretch>
            <a:fillRect/>
          </a:stretch>
        </p:blipFill>
        <p:spPr/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540C60-6EB4-130A-C35F-C85F5542E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000" dirty="0"/>
              <a:t>Os universais são reais;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Existem independentemente dos particulares;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Existem fora das coisas </a:t>
            </a:r>
            <a:r>
              <a:rPr lang="pt-BR" sz="2000" b="1" dirty="0"/>
              <a:t>(ideias/Deus)</a:t>
            </a:r>
            <a:r>
              <a:rPr lang="pt-BR" sz="2000" dirty="0"/>
              <a:t>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 descr="Fédon, de Platão">
            <a:extLst>
              <a:ext uri="{FF2B5EF4-FFF2-40B4-BE49-F238E27FC236}">
                <a16:creationId xmlns:a16="http://schemas.microsoft.com/office/drawing/2014/main" id="{32F19326-2A3D-9257-7F05-830131EE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79" y="4145153"/>
            <a:ext cx="3371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14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2394B8-8373-1BEC-53E7-07020C061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21EE0B-0BC8-98E1-E195-22A0C66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BR" b="1" dirty="0">
                <a:solidFill>
                  <a:schemeClr val="tx1"/>
                </a:solidFill>
              </a:rPr>
            </a:br>
            <a:r>
              <a:rPr lang="pt-BR" sz="4900" b="1" dirty="0">
                <a:solidFill>
                  <a:schemeClr val="tx1"/>
                </a:solidFill>
              </a:rPr>
              <a:t>Realismo</a:t>
            </a:r>
            <a:r>
              <a:rPr lang="pt-BR" sz="4900" dirty="0">
                <a:solidFill>
                  <a:schemeClr val="tx1"/>
                </a:solidFill>
              </a:rPr>
              <a:t> (Moderado)</a:t>
            </a:r>
            <a:br>
              <a:rPr lang="pt-BR" sz="4900" dirty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1223C220-8A73-BF59-9EDD-662A9EB5AF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773" r="18773"/>
          <a:stretch>
            <a:fillRect/>
          </a:stretch>
        </p:blipFill>
        <p:spPr>
          <a:gradFill>
            <a:gsLst>
              <a:gs pos="58000">
                <a:schemeClr val="accent4">
                  <a:lumMod val="75000"/>
                </a:schemeClr>
              </a:gs>
              <a:gs pos="81000">
                <a:schemeClr val="accent4">
                  <a:lumMod val="75000"/>
                </a:schemeClr>
              </a:gs>
              <a:gs pos="73000">
                <a:schemeClr val="accent4">
                  <a:lumMod val="40000"/>
                  <a:lumOff val="60000"/>
                </a:schemeClr>
              </a:gs>
              <a:gs pos="53000">
                <a:schemeClr val="accent4">
                  <a:lumMod val="40000"/>
                  <a:lumOff val="60000"/>
                </a:schemeClr>
              </a:gs>
              <a:gs pos="91000">
                <a:schemeClr val="accent4">
                  <a:lumMod val="75000"/>
                </a:schemeClr>
              </a:gs>
            </a:gsLst>
          </a:gradFill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F619682-679A-3CEA-EEA8-159CCD2A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000" dirty="0"/>
              <a:t>Os universais são formas;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Existem nas coisas como essências;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Podem ser pensadas;</a:t>
            </a:r>
          </a:p>
        </p:txBody>
      </p:sp>
      <p:pic>
        <p:nvPicPr>
          <p:cNvPr id="5122" name="Picture 2" descr="Aristóteles: amigo da verdade | PROAÍRESIS">
            <a:extLst>
              <a:ext uri="{FF2B5EF4-FFF2-40B4-BE49-F238E27FC236}">
                <a16:creationId xmlns:a16="http://schemas.microsoft.com/office/drawing/2014/main" id="{ADDA4326-CEF2-2FD3-0B22-DB1DA723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38" y="3724835"/>
            <a:ext cx="1849850" cy="26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44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EA0768-30C7-3EB5-BA55-A040A77A8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78AD19D-0B6B-2593-61F3-34BAFEAB40C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BR" b="1" dirty="0">
                <a:solidFill>
                  <a:schemeClr val="tx1"/>
                </a:solidFill>
              </a:rPr>
            </a:br>
            <a:r>
              <a:rPr lang="pt-BR" sz="6700" b="1" dirty="0">
                <a:solidFill>
                  <a:schemeClr val="tx1"/>
                </a:solidFill>
              </a:rPr>
              <a:t>Nominalismo</a:t>
            </a:r>
            <a:r>
              <a:rPr lang="pt-BR" dirty="0">
                <a:solidFill>
                  <a:schemeClr val="tx1"/>
                </a:solidFill>
              </a:rPr>
              <a:t> 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63A56C80-C0B8-E09B-227D-458BDAA1C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829" r="5829"/>
          <a:stretch>
            <a:fillRect/>
          </a:stretch>
        </p:blipFill>
        <p:spPr/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8F2CB6F-89F3-78DF-9D47-A16937948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000" dirty="0"/>
              <a:t>Os universais não existem;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São apenas palavras;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Sons que designam coisas;</a:t>
            </a:r>
            <a:endParaRPr lang="pt-BR" dirty="0"/>
          </a:p>
        </p:txBody>
      </p:sp>
      <p:pic>
        <p:nvPicPr>
          <p:cNvPr id="6146" name="Picture 2" descr="Palavras – Paróquia Porciúncula de Sant'Ana">
            <a:extLst>
              <a:ext uri="{FF2B5EF4-FFF2-40B4-BE49-F238E27FC236}">
                <a16:creationId xmlns:a16="http://schemas.microsoft.com/office/drawing/2014/main" id="{C0DA35CA-9EB1-CD76-51F2-74A7E04F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6" y="3837696"/>
            <a:ext cx="3805516" cy="22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58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050FCE-214D-A46D-D86D-410AA744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42E7339-830F-AFF4-99B7-2755A2F7D2A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BR" b="1" dirty="0">
                <a:solidFill>
                  <a:schemeClr val="tx1"/>
                </a:solidFill>
              </a:rPr>
            </a:br>
            <a:r>
              <a:rPr lang="pt-BR" sz="6000" b="1" dirty="0">
                <a:solidFill>
                  <a:schemeClr val="tx1"/>
                </a:solidFill>
              </a:rPr>
              <a:t>Conceitualismo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1BEA6355-5FB2-099B-5788-0C286F6E5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53" r="2953"/>
          <a:stretch>
            <a:fillRect/>
          </a:stretch>
        </p:blipFill>
        <p:spPr/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CF6022D-2DCB-8FF0-D8CB-3D1BAE70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000" dirty="0"/>
              <a:t>Os universais existem como conceitos na mente;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 Derivados da experiência/Semelhanças entre coisas;</a:t>
            </a:r>
          </a:p>
        </p:txBody>
      </p:sp>
      <p:pic>
        <p:nvPicPr>
          <p:cNvPr id="7170" name="Picture 2" descr="Pensamento Abstrato. O Conhecimento De Busca Alimenta Nosso Crescimento  Intelectual E Melhora O Pensamento Abstrato Ilustração do Vetor -  Ilustração de individualidade, creatividade: 298138208">
            <a:extLst>
              <a:ext uri="{FF2B5EF4-FFF2-40B4-BE49-F238E27FC236}">
                <a16:creationId xmlns:a16="http://schemas.microsoft.com/office/drawing/2014/main" id="{1804AAB8-076C-5986-C0E2-09B219FB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68" y="3670704"/>
            <a:ext cx="1879408" cy="24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5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DF42DA9-690F-7E5F-BD1F-D3F393C7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804995F-31EE-7439-2168-89981F84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As Sete Artes Liberais « Blog do Jovem Aprendiz">
            <a:extLst>
              <a:ext uri="{FF2B5EF4-FFF2-40B4-BE49-F238E27FC236}">
                <a16:creationId xmlns:a16="http://schemas.microsoft.com/office/drawing/2014/main" id="{AB1C38BD-03EE-40D4-F30E-79B77C09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1" y="531062"/>
            <a:ext cx="5903053" cy="57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3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034C27-329F-97B3-9179-433F7FA7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0ACCE49-0BAD-B5E0-FBD5-3E177D5A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A46C813-C8F2-6973-73F4-E27AB1CC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O nome da rosa">
            <a:extLst>
              <a:ext uri="{FF2B5EF4-FFF2-40B4-BE49-F238E27FC236}">
                <a16:creationId xmlns:a16="http://schemas.microsoft.com/office/drawing/2014/main" id="{FF7C2AAB-CB4C-08BD-24BD-C40D0C96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2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Nome da Rosa - Filme 1986 - AdoroCinema">
            <a:extLst>
              <a:ext uri="{FF2B5EF4-FFF2-40B4-BE49-F238E27FC236}">
                <a16:creationId xmlns:a16="http://schemas.microsoft.com/office/drawing/2014/main" id="{2F4DA195-AB45-00C2-CEA5-4A9E9588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4856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82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102827E-9223-ABCC-E3FA-36094079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(UEL) A relação entre as palavras, que designam ideias gerais e as coisas, foi um problema filosófico que marcou a Idade Média. Foi grande a discussão sobre a existência real ou não daquelas palavras, isto é, os chamados “universais”. Nessa discussão, os filósofos nominalistas defenderam a posição que os “universais” são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a) ideias gerais que só existem na mente de Deus.  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b) apenas palavras sem existência real.  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c) nomes que Deus põe nas coisas particulares.  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d) nomes com existência real de coisas que já não existem.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e) apenas os axiomas matemáticos.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0005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(ENEM) </a:t>
            </a:r>
            <a:r>
              <a:rPr lang="pt-BR" sz="2000" dirty="0"/>
              <a:t>De fato, não é porque o homem pode usar a vontade livre para pecar que se deve supor que Deus a concedeu para isso. Há, portanto, uma razão pela qual Deus deu ao homem esta característica, pois sem ela não poderia viver e agir corretamente. Pode-se compreender, então, que ela foi concedida ao homem para esse fim, considerando-se que se um homem a usar para pecar, recairão sobre ele as punições divinas. Ora, isso seria injusto se a vontade livre tivesse sido dada ao homem não apenas para agir corretamente, mas também para pecar. Na verdade, por que deveria ser punido aquele que usasse da sua vontade para o fim para o qual ela lhe foi dada?</a:t>
            </a:r>
          </a:p>
          <a:p>
            <a:pPr marL="0" indent="0" algn="just">
              <a:buNone/>
            </a:pPr>
            <a:r>
              <a:rPr lang="pt-BR" sz="2000" dirty="0"/>
              <a:t>AGOSTINHO. O livre-arbítrio. In: MARCONDES, D. Textos básicos de ética. Rio de Janeiro: Jorge Zahar, 2008.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Nesse texto, o filósofo cristão Agostinho de Hipona sustenta que a punição divina tem como fundamento o(a)</a:t>
            </a:r>
          </a:p>
          <a:p>
            <a:pPr marL="0" indent="0" algn="just">
              <a:buNone/>
            </a:pPr>
            <a:br>
              <a:rPr lang="pt-BR" sz="2000" dirty="0"/>
            </a:br>
            <a:r>
              <a:rPr lang="pt-BR" sz="2000" dirty="0">
                <a:solidFill>
                  <a:srgbClr val="00B0F0"/>
                </a:solidFill>
              </a:rPr>
              <a:t>a. </a:t>
            </a:r>
            <a:r>
              <a:rPr lang="pt-BR" sz="2000" dirty="0"/>
              <a:t>desvio da postura celibatária.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b.</a:t>
            </a:r>
            <a:r>
              <a:rPr lang="pt-BR" sz="2000" dirty="0"/>
              <a:t> insuficiência da autonomia moral.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c. </a:t>
            </a:r>
            <a:r>
              <a:rPr lang="pt-BR" sz="2000" dirty="0"/>
              <a:t>afastamento das ações de desapego.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d. </a:t>
            </a:r>
            <a:r>
              <a:rPr lang="pt-BR" sz="2000" dirty="0"/>
              <a:t>distanciamento das práticas de sacrifício.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e. </a:t>
            </a:r>
            <a:r>
              <a:rPr lang="pt-BR" sz="2000" dirty="0"/>
              <a:t>violação dos preceitos do Velho Testamento.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4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3A548D0-CA14-474C-9D71-06B993D9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404730"/>
            <a:ext cx="11542643" cy="52081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</a:rPr>
              <a:t>Problemática: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Saber Revelado </a:t>
            </a:r>
            <a:r>
              <a:rPr lang="pt-BR" sz="2800" dirty="0">
                <a:solidFill>
                  <a:srgbClr val="FF0000"/>
                </a:solidFill>
              </a:rPr>
              <a:t>x</a:t>
            </a:r>
            <a:r>
              <a:rPr lang="pt-BR" sz="2800" dirty="0"/>
              <a:t> Saber Filosófico.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Fé </a:t>
            </a:r>
            <a:r>
              <a:rPr lang="pt-BR" sz="2800" dirty="0">
                <a:solidFill>
                  <a:srgbClr val="FF0000"/>
                </a:solidFill>
              </a:rPr>
              <a:t>x</a:t>
            </a:r>
            <a:r>
              <a:rPr lang="pt-BR" sz="2800" dirty="0"/>
              <a:t> </a:t>
            </a:r>
            <a:r>
              <a:rPr lang="pt-BR" sz="2800" u="sng" dirty="0"/>
              <a:t>Razão</a:t>
            </a:r>
            <a:r>
              <a:rPr lang="pt-BR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Influências: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Platão </a:t>
            </a:r>
            <a:r>
              <a:rPr lang="pt-BR" sz="2800" dirty="0">
                <a:solidFill>
                  <a:srgbClr val="0070C0"/>
                </a:solidFill>
                <a:sym typeface="Wingdings" panose="05000000000000000000" pitchFamily="2" charset="2"/>
              </a:rPr>
              <a:t>(alta idade média)</a:t>
            </a:r>
            <a:r>
              <a:rPr lang="pt-BR" sz="28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Aristóteles </a:t>
            </a:r>
            <a:r>
              <a:rPr lang="pt-BR" sz="2800" dirty="0">
                <a:solidFill>
                  <a:srgbClr val="0070C0"/>
                </a:solidFill>
                <a:sym typeface="Wingdings" panose="05000000000000000000" pitchFamily="2" charset="2"/>
              </a:rPr>
              <a:t>(Baixa idade média)</a:t>
            </a:r>
            <a:r>
              <a:rPr lang="pt-BR" sz="28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Estoicismo;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4958BC5-4307-4235-B3E8-C77C31D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756"/>
            <a:ext cx="11542643" cy="11816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Processo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de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consolidação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1CFF68-9B6B-4E2B-B071-063E6762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6" y="3826565"/>
            <a:ext cx="4359965" cy="255756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B36A5EB-BA68-49FA-9231-C316983D4363}"/>
              </a:ext>
            </a:extLst>
          </p:cNvPr>
          <p:cNvSpPr/>
          <p:nvPr/>
        </p:nvSpPr>
        <p:spPr>
          <a:xfrm>
            <a:off x="3525077" y="2743200"/>
            <a:ext cx="42009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Subordinada/justificativa</a:t>
            </a:r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53D929CF-7722-4200-9FE4-16DFADBCB415}"/>
              </a:ext>
            </a:extLst>
          </p:cNvPr>
          <p:cNvSpPr/>
          <p:nvPr/>
        </p:nvSpPr>
        <p:spPr>
          <a:xfrm rot="5400000">
            <a:off x="2458278" y="2641359"/>
            <a:ext cx="578921" cy="112226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800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(ENEM) </a:t>
            </a:r>
            <a:r>
              <a:rPr lang="pt-BR" sz="2400" dirty="0"/>
              <a:t>Se os nossos adversários, que admitem a existência de uma natureza não criada por Deus, o Sumo Bem, quisessem admitir que essas considerações estão certas, deixariam de proferir tantas blasfêmias, como a de atribuir a Deus tanto a autoria dos bens quanto dos males. Pois sendo Ele fonte suprema da Bondade, nunca poderia ter criado aquilo que é contrário à sua natureza.</a:t>
            </a:r>
          </a:p>
          <a:p>
            <a:pPr marL="0" indent="0" algn="just">
              <a:buNone/>
            </a:pPr>
            <a:r>
              <a:rPr lang="pt-BR" sz="2400" dirty="0"/>
              <a:t>AGOSTINHO. A natureza do Bem. Rio de Janeiro: Sétimo Selo, 2005 (adaptado).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Para Agostinho, não se deve atribuir a Deus a origem do mal porque: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o surgimento do mal é anterior à existência de Deus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o mal, enquanto princípio ontológico, independe de Deus.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Deus apenas transforma a matéria, que é, por natureza, má.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por ser bom, Deus não pode criar o que lhe é oposto, o mal.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Deus se limita a administrar a dialética existente entre o bem e o mal.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865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Uem</a:t>
            </a: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patrística surge no séc. II d.C. e estende-se por todo o período medieval conhecido como alta Idade Média. É considerada a filosofia dos Padres da Igreja. Entre seus objetivos encontramos a conversão dos pagãos, o combate às heresias e a consolidação da doutrina cristã.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a patrística, assinale o que for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patrística deixa de ser predominante como doutrina do cristianismo quando, a partir do séc. IX, surge uma nova corrente filosófica denominada escolástica, que atinge o apogeu no </a:t>
            </a:r>
            <a:r>
              <a:rPr lang="pt-B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séc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XIII.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02)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Fundador da patrística, o apóstolo São Paulo escreveu o livro </a:t>
            </a:r>
            <a:r>
              <a:rPr lang="pt-B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Confissões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razão pela qual é considerado o primeiro filósofo cristão.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04)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Vários pensadores da patrística, entre eles Santo Agostinho, tomam ideias da filosofia clássica grega, particularmente de Platão, que são adaptadas às necessidades das verdades expressas pela teologia cristã.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08)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aliança que a patrística estabelece entre fé e razão caracteriza-se por um predomínio da fé sobre a razão; em Santo Agostinho, a razão é auxiliar da fé e a ela subordinada.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leitura dos filósofos árabes, entre eles </a:t>
            </a:r>
            <a:r>
              <a:rPr lang="pt-B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Averrois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ajudou Santo Agostinho a compreender os princípios da filosofia de Aristóteles, sem a qual Santo Agostinho não poderia construir seu próprio sistema filosófico.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934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(Enem)  Tomás de Aquino, filósofo cristão que viveu no século XIII, afirma: a lei é uma regra ou um preceito relativo às nossas ações. Ora, a norma suprema dos atos humanos é a razão. Desse modo, em última análise, a lei está submetida à razão; é apenas uma formulação das exigências racionais. Porém, é mister que ela emane da comunidade, ou de uma pessoa que legitimamente a representa.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GILSON, E.; BOEHNER, P. </a:t>
            </a:r>
            <a:r>
              <a:rPr lang="pt-B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História da filosofia cristã.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Petrópolis: Vozes, 1991 (adaptado).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contexto do século XIII, a visão política do filósofo mencionado retoma o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pensamento idealista de Platão.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conformismo estoico de Sêneca.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ensinamento místico de Pitágoras.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paradigma de vida feliz de Agostinho.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conceito de bem comum de Aristóteles.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77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(Enem)  Desde que tenhamos compreendido o significado da palavra “Deus”, sabemos, de imediato, que Deus existe. Com efeito, essa palavra designa uma coisa de tal ordem que não podemos conceber nada que lhe seja maior. Ora, o que existe na realidade e no pensamento é maior do que o que existe apenas no pensamento. Donde se segue que o objeto designado pela palavra “Deus”, que existe no pensamento, desde que se entenda essa palavra, também existe na realidade. Por conseguinte, a existência de Deus é evidente.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TOMÁS DE AQUINO. </a:t>
            </a:r>
            <a:r>
              <a:rPr lang="pt-BR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Suma teológica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Rio de Janeiro: Loyola, 2002.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 texto apresenta uma elaboração teórica de Tomás de Aquino caracterizada por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reiterar a ortodoxia religiosa contra os heréticos.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sustentar racionalmente doutrina alicerçada na fé.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explicar as virtudes teologais pela demonstração.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flexibilizar a interpretação oficial dos textos sagrados.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justificar pragmaticamente crença livre de dogmas.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2871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Unicentro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No século XIII surgiu a Escolástica, cor­rente filosófica que, a partir de então, domi­nou o pensamento medieval.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(Rubim Santos Leão de Aquino. </a:t>
            </a:r>
            <a:r>
              <a:rPr lang="pt-B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História das Sociedades: das Comunidades Primitivas às Sociedades Medievais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 Escolástica: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teve em Santo Agostinho seu maior expo­ente e era teocêntrica;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teve em Alberto Magno seu maior expo­ente e refutava o teocentrismo, pregando o antropocentrismo;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teve em Tomás de Aquino seu principal expoente e foi uma tentativa de harmoni­zar a razão com a fé;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considerava que a razão podia proporcio­nar uma visão completa e unificada da na­tureza ou da sociedade;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pregava o recurso racional da força, sendo este mais importante do que o exercício da virtude ou da fé.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2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958BC5-4307-4235-B3E8-C77C31D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756"/>
            <a:ext cx="11542643" cy="95087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8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Escolas</a:t>
            </a:r>
            <a:r>
              <a:rPr lang="pt-B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filosóficas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C2610F-8B20-4591-A9F1-A61BE90A70EC}"/>
              </a:ext>
            </a:extLst>
          </p:cNvPr>
          <p:cNvSpPr/>
          <p:nvPr/>
        </p:nvSpPr>
        <p:spPr>
          <a:xfrm>
            <a:off x="1523999" y="1099934"/>
            <a:ext cx="2663687" cy="1351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Patrística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DD5785A-3C0C-47A8-AFA2-CD500B535079}"/>
              </a:ext>
            </a:extLst>
          </p:cNvPr>
          <p:cNvSpPr/>
          <p:nvPr/>
        </p:nvSpPr>
        <p:spPr>
          <a:xfrm>
            <a:off x="7732642" y="1099934"/>
            <a:ext cx="3054628" cy="1351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Escolástica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6D2211-2B12-4E6B-954A-84D2B48177E3}"/>
              </a:ext>
            </a:extLst>
          </p:cNvPr>
          <p:cNvSpPr/>
          <p:nvPr/>
        </p:nvSpPr>
        <p:spPr>
          <a:xfrm>
            <a:off x="1523997" y="2574243"/>
            <a:ext cx="2663687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Alta Idade Média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5835122-E17D-4031-B113-2D27AFCAA4FD}"/>
              </a:ext>
            </a:extLst>
          </p:cNvPr>
          <p:cNvSpPr/>
          <p:nvPr/>
        </p:nvSpPr>
        <p:spPr>
          <a:xfrm>
            <a:off x="1523998" y="4022041"/>
            <a:ext cx="2663687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Platão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4977F08-6E0E-46D3-A1AC-9F3273A742E0}"/>
              </a:ext>
            </a:extLst>
          </p:cNvPr>
          <p:cNvSpPr/>
          <p:nvPr/>
        </p:nvSpPr>
        <p:spPr>
          <a:xfrm>
            <a:off x="7732642" y="2559895"/>
            <a:ext cx="3054628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Baixa Idade Média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A6A263-25AA-4396-90B5-FC4CA61FE5C4}"/>
              </a:ext>
            </a:extLst>
          </p:cNvPr>
          <p:cNvSpPr/>
          <p:nvPr/>
        </p:nvSpPr>
        <p:spPr>
          <a:xfrm>
            <a:off x="7762000" y="4009906"/>
            <a:ext cx="3054628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Aristóteles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DAA8143E-510A-4B44-8339-D798267F8538}"/>
              </a:ext>
            </a:extLst>
          </p:cNvPr>
          <p:cNvSpPr/>
          <p:nvPr/>
        </p:nvSpPr>
        <p:spPr>
          <a:xfrm>
            <a:off x="1523997" y="2270562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B26A8624-E60D-4BD6-BBCF-8C03CB6B1C7A}"/>
              </a:ext>
            </a:extLst>
          </p:cNvPr>
          <p:cNvSpPr/>
          <p:nvPr/>
        </p:nvSpPr>
        <p:spPr>
          <a:xfrm>
            <a:off x="1523997" y="3725548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2C55DCC-3A16-4860-93C4-A8FB0F0A1237}"/>
              </a:ext>
            </a:extLst>
          </p:cNvPr>
          <p:cNvSpPr/>
          <p:nvPr/>
        </p:nvSpPr>
        <p:spPr>
          <a:xfrm>
            <a:off x="3697351" y="2257830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B7BAEA6A-7608-4CBE-B80E-8EDEE0EA731A}"/>
              </a:ext>
            </a:extLst>
          </p:cNvPr>
          <p:cNvSpPr/>
          <p:nvPr/>
        </p:nvSpPr>
        <p:spPr>
          <a:xfrm>
            <a:off x="3697351" y="3732139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ACD0CFA8-BEA3-4B86-ACA9-08D22BE1900D}"/>
              </a:ext>
            </a:extLst>
          </p:cNvPr>
          <p:cNvSpPr/>
          <p:nvPr/>
        </p:nvSpPr>
        <p:spPr>
          <a:xfrm>
            <a:off x="7762000" y="2257830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BC644FC2-40FE-429B-A0F0-D5C267D568EB}"/>
              </a:ext>
            </a:extLst>
          </p:cNvPr>
          <p:cNvSpPr/>
          <p:nvPr/>
        </p:nvSpPr>
        <p:spPr>
          <a:xfrm>
            <a:off x="7767701" y="3725548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3A8ED6EC-48CB-4A66-890B-2F4AA6656397}"/>
              </a:ext>
            </a:extLst>
          </p:cNvPr>
          <p:cNvSpPr/>
          <p:nvPr/>
        </p:nvSpPr>
        <p:spPr>
          <a:xfrm>
            <a:off x="10262881" y="2270562"/>
            <a:ext cx="484632" cy="55598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7F9676F0-61B7-40A6-8F15-B4F4814CC712}"/>
              </a:ext>
            </a:extLst>
          </p:cNvPr>
          <p:cNvSpPr/>
          <p:nvPr/>
        </p:nvSpPr>
        <p:spPr>
          <a:xfrm>
            <a:off x="10262881" y="3725548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5C0D8EE-4C38-4F5A-9006-A9175F5F545F}"/>
              </a:ext>
            </a:extLst>
          </p:cNvPr>
          <p:cNvSpPr/>
          <p:nvPr/>
        </p:nvSpPr>
        <p:spPr>
          <a:xfrm>
            <a:off x="1457733" y="5466522"/>
            <a:ext cx="2663687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Santo Agostinho</a:t>
            </a:r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51B97731-00C1-4285-85E2-9F1633D70297}"/>
              </a:ext>
            </a:extLst>
          </p:cNvPr>
          <p:cNvSpPr/>
          <p:nvPr/>
        </p:nvSpPr>
        <p:spPr>
          <a:xfrm>
            <a:off x="1523997" y="5182776"/>
            <a:ext cx="484632" cy="5272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4E65A3F8-C0CD-4391-8B90-92937AB50304}"/>
              </a:ext>
            </a:extLst>
          </p:cNvPr>
          <p:cNvSpPr/>
          <p:nvPr/>
        </p:nvSpPr>
        <p:spPr>
          <a:xfrm>
            <a:off x="3697351" y="5202883"/>
            <a:ext cx="484632" cy="5021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AE09D06-6DDD-4D89-8253-EE9BF18C5F57}"/>
              </a:ext>
            </a:extLst>
          </p:cNvPr>
          <p:cNvSpPr/>
          <p:nvPr/>
        </p:nvSpPr>
        <p:spPr>
          <a:xfrm>
            <a:off x="7762000" y="5446415"/>
            <a:ext cx="3054628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São Tomás de Aquino</a:t>
            </a:r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87540D6D-A84A-42F9-B5F6-513C27384D90}"/>
              </a:ext>
            </a:extLst>
          </p:cNvPr>
          <p:cNvSpPr/>
          <p:nvPr/>
        </p:nvSpPr>
        <p:spPr>
          <a:xfrm>
            <a:off x="7767701" y="5156029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BC53A905-2206-4876-BFAA-845E73FC52E8}"/>
              </a:ext>
            </a:extLst>
          </p:cNvPr>
          <p:cNvSpPr/>
          <p:nvPr/>
        </p:nvSpPr>
        <p:spPr>
          <a:xfrm>
            <a:off x="10335776" y="5177819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39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A6624C7-DB9A-4881-A157-DC8465B2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D810092-B90D-4186-92A1-AF334B61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Biografia de Santo Agostinho - eBiografia">
            <a:extLst>
              <a:ext uri="{FF2B5EF4-FFF2-40B4-BE49-F238E27FC236}">
                <a16:creationId xmlns:a16="http://schemas.microsoft.com/office/drawing/2014/main" id="{87098DDB-B7E9-4F52-AAFF-62231787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593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fissões – Santo Agostinho – O Caminho">
            <a:extLst>
              <a:ext uri="{FF2B5EF4-FFF2-40B4-BE49-F238E27FC236}">
                <a16:creationId xmlns:a16="http://schemas.microsoft.com/office/drawing/2014/main" id="{4801FB85-DF53-4069-9ED2-BC7AD301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68" y="3975652"/>
            <a:ext cx="2075291" cy="288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4C3AD60-CCFD-46AD-85C0-F3548A8A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68" y="819013"/>
            <a:ext cx="2008950" cy="30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9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3776B81-5AE7-40BA-89BC-BE59EAF2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Pode ser uma imagem de 1 pessoa">
            <a:extLst>
              <a:ext uri="{FF2B5EF4-FFF2-40B4-BE49-F238E27FC236}">
                <a16:creationId xmlns:a16="http://schemas.microsoft.com/office/drawing/2014/main" id="{C1C82A47-C229-4610-8DA1-BC24EE8D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4" y="1790891"/>
            <a:ext cx="4465983" cy="44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nhuma descrição de foto disponível.">
            <a:extLst>
              <a:ext uri="{FF2B5EF4-FFF2-40B4-BE49-F238E27FC236}">
                <a16:creationId xmlns:a16="http://schemas.microsoft.com/office/drawing/2014/main" id="{2170ECF5-1337-4D05-B851-935D51E15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82" y="651204"/>
            <a:ext cx="5246014" cy="52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4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6E38715-D50B-44B8-A4DF-AD3D6381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05949"/>
            <a:ext cx="11648661" cy="539363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Problemática:</a:t>
            </a:r>
            <a:r>
              <a:rPr lang="pt-BR" sz="2800" dirty="0"/>
              <a:t> Qual a origem do mal?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Quem é Deus? 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O que não é Deus!?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O mundo, múltiplos seres, paisagens...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Criações divinas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Possuem um “ser relativo”;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Deus é...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“Ser” pleno, perfeito, eterno, </a:t>
            </a:r>
            <a:r>
              <a:rPr lang="pt-BR" sz="2400" b="1" u="sng" dirty="0">
                <a:sym typeface="Wingdings" panose="05000000000000000000" pitchFamily="2" charset="2"/>
              </a:rPr>
              <a:t>BOM </a:t>
            </a:r>
            <a:r>
              <a:rPr lang="pt-BR" sz="2400" b="1" u="sng" dirty="0">
                <a:solidFill>
                  <a:srgbClr val="002060"/>
                </a:solidFill>
                <a:sym typeface="Wingdings" panose="05000000000000000000" pitchFamily="2" charset="2"/>
              </a:rPr>
              <a:t>(Sumo bem)</a:t>
            </a:r>
            <a:r>
              <a:rPr lang="pt-BR" sz="2400" dirty="0">
                <a:sym typeface="Wingdings" panose="05000000000000000000" pitchFamily="2" charset="2"/>
              </a:rPr>
              <a:t>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Criador Bom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pt-BR" sz="2400" dirty="0">
                <a:sym typeface="Wingdings" panose="05000000000000000000" pitchFamily="2" charset="2"/>
              </a:rPr>
              <a:t> Criaturas Boas.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O “</a:t>
            </a:r>
            <a:r>
              <a:rPr lang="pt-BR" sz="2400" b="1" dirty="0">
                <a:sym typeface="Wingdings" panose="05000000000000000000" pitchFamily="2" charset="2"/>
              </a:rPr>
              <a:t>Mal Ontológico</a:t>
            </a:r>
            <a:r>
              <a:rPr lang="pt-BR" sz="2400" dirty="0">
                <a:sym typeface="Wingdings" panose="05000000000000000000" pitchFamily="2" charset="2"/>
              </a:rPr>
              <a:t>” </a:t>
            </a: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não existe</a:t>
            </a:r>
            <a:r>
              <a:rPr lang="pt-BR" sz="2400" dirty="0">
                <a:sym typeface="Wingdings" panose="05000000000000000000" pitchFamily="2" charset="2"/>
              </a:rPr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Como explicar o mal observado no mundo?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O mal é o “não ser”, desvio, ausência do bem.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10B47C-09FE-49AF-8114-D534405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4013"/>
            <a:ext cx="11648660" cy="10889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problemática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mal</a:t>
            </a:r>
          </a:p>
        </p:txBody>
      </p:sp>
      <p:pic>
        <p:nvPicPr>
          <p:cNvPr id="5122" name="Picture 2" descr="A questão do mal em Agostinho">
            <a:extLst>
              <a:ext uri="{FF2B5EF4-FFF2-40B4-BE49-F238E27FC236}">
                <a16:creationId xmlns:a16="http://schemas.microsoft.com/office/drawing/2014/main" id="{247497CA-E67E-496A-BF41-E2B5FDF5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39" y="3218830"/>
            <a:ext cx="2254941" cy="32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1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6E38715-D50B-44B8-A4DF-AD3D6381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05949"/>
            <a:ext cx="11648661" cy="5393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</a:rPr>
              <a:t>O mal...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Proveniente do “livre-arbítrio”;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Perversão da natureza humana;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Pecado original;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Distanciamento do bem;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</a:rPr>
              <a:t>Ética: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800" dirty="0"/>
              <a:t>Fazer bom uso do livre-arbítrio;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800" dirty="0"/>
              <a:t>Insuficiência moral </a:t>
            </a:r>
            <a:r>
              <a:rPr lang="pt-BR" sz="2800" dirty="0">
                <a:solidFill>
                  <a:srgbClr val="FF0000"/>
                </a:solidFill>
              </a:rPr>
              <a:t>=</a:t>
            </a:r>
            <a:r>
              <a:rPr lang="pt-BR" sz="2800" dirty="0"/>
              <a:t> Punição divina;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10B47C-09FE-49AF-8114-D534405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4013"/>
            <a:ext cx="11648660" cy="10889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problemática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F7B05B-34BB-46A8-AE3C-396AFCBF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30" y="2733393"/>
            <a:ext cx="6003233" cy="21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8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400_TF66722518.potx" id="{C84ED8BD-52E3-4647-BDDE-2D5844B660E5}" vid="{EB3F96B2-70B4-484F-91EE-3CFAE2EECA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4328E-77DF-41E8-952F-124AE19F1F7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discurso de vendas leve</Template>
  <TotalTime>626</TotalTime>
  <Words>1956</Words>
  <Application>Microsoft Office PowerPoint</Application>
  <PresentationFormat>Widescreen</PresentationFormat>
  <Paragraphs>205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Algerian</vt:lpstr>
      <vt:lpstr>Arial</vt:lpstr>
      <vt:lpstr>Calibri</vt:lpstr>
      <vt:lpstr>Consolas</vt:lpstr>
      <vt:lpstr>Constantia</vt:lpstr>
      <vt:lpstr>Verdana</vt:lpstr>
      <vt:lpstr>Wingdings</vt:lpstr>
      <vt:lpstr>RetrospectVTI</vt:lpstr>
      <vt:lpstr>FILOSOFIA</vt:lpstr>
      <vt:lpstr>Apresentação do PowerPoint</vt:lpstr>
      <vt:lpstr>Contexto histórico</vt:lpstr>
      <vt:lpstr>Processo de consolidação</vt:lpstr>
      <vt:lpstr>Escolas filosóficas</vt:lpstr>
      <vt:lpstr>Apresentação do PowerPoint</vt:lpstr>
      <vt:lpstr>Apresentação do PowerPoint</vt:lpstr>
      <vt:lpstr>A problemática do mal</vt:lpstr>
      <vt:lpstr>A problemática do mal</vt:lpstr>
      <vt:lpstr>Apresentação do PowerPoint</vt:lpstr>
      <vt:lpstr>Sobre o tempo</vt:lpstr>
      <vt:lpstr>Apresentação do PowerPoint</vt:lpstr>
      <vt:lpstr>Epistemologia agostiniana</vt:lpstr>
      <vt:lpstr>Apresentação do PowerPoint</vt:lpstr>
      <vt:lpstr>POLÍTICA AGOSTINIANA</vt:lpstr>
      <vt:lpstr>SIMULTANEAMENTE</vt:lpstr>
      <vt:lpstr>Apresentação do PowerPoint</vt:lpstr>
      <vt:lpstr>Apresentação do PowerPoint</vt:lpstr>
      <vt:lpstr>Apresentação do PowerPoint</vt:lpstr>
      <vt:lpstr>Apresentação do PowerPoint</vt:lpstr>
      <vt:lpstr>SÃO Tomás de aquino</vt:lpstr>
      <vt:lpstr>Contexto histórico</vt:lpstr>
      <vt:lpstr>São tomás de aquino e Aristóteles</vt:lpstr>
      <vt:lpstr>Apresentação do PowerPoint</vt:lpstr>
      <vt:lpstr>Apresentação do PowerPoint</vt:lpstr>
      <vt:lpstr>Ética em aquino</vt:lpstr>
      <vt:lpstr>Apresentação do PowerPoint</vt:lpstr>
      <vt:lpstr>Apresentação do PowerPoint</vt:lpstr>
      <vt:lpstr>Apresentação do PowerPoint</vt:lpstr>
      <vt:lpstr>Apresentação do PowerPoint</vt:lpstr>
      <vt:lpstr>Realismo (Extremo)</vt:lpstr>
      <vt:lpstr> Realismo (Moderado) </vt:lpstr>
      <vt:lpstr> Nominalismo  </vt:lpstr>
      <vt:lpstr> Conceitualismo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</dc:title>
  <dc:creator>Alexandre Zeni</dc:creator>
  <cp:lastModifiedBy>Claudia Frassetto</cp:lastModifiedBy>
  <cp:revision>46</cp:revision>
  <dcterms:created xsi:type="dcterms:W3CDTF">2021-04-19T20:06:19Z</dcterms:created>
  <dcterms:modified xsi:type="dcterms:W3CDTF">2025-06-04T11:02:31Z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